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85" r:id="rId3"/>
    <p:sldId id="286" r:id="rId4"/>
    <p:sldId id="287" r:id="rId5"/>
    <p:sldId id="288" r:id="rId6"/>
    <p:sldId id="289" r:id="rId7"/>
    <p:sldId id="290" r:id="rId8"/>
    <p:sldId id="291" r:id="rId9"/>
    <p:sldId id="292" r:id="rId10"/>
    <p:sldId id="293" r:id="rId11"/>
    <p:sldId id="294" r:id="rId12"/>
    <p:sldId id="295" r:id="rId13"/>
    <p:sldId id="296" r:id="rId14"/>
    <p:sldId id="297" r:id="rId15"/>
    <p:sldId id="298" r:id="rId16"/>
    <p:sldId id="299" r:id="rId17"/>
    <p:sldId id="300" r:id="rId18"/>
    <p:sldId id="301" r:id="rId19"/>
    <p:sldId id="302" r:id="rId20"/>
    <p:sldId id="303" r:id="rId21"/>
    <p:sldId id="304" r:id="rId22"/>
    <p:sldId id="305" r:id="rId23"/>
    <p:sldId id="306" r:id="rId24"/>
    <p:sldId id="307" r:id="rId25"/>
    <p:sldId id="308" r:id="rId26"/>
    <p:sldId id="309" r:id="rId27"/>
    <p:sldId id="310" r:id="rId28"/>
    <p:sldId id="311" r:id="rId29"/>
    <p:sldId id="312" r:id="rId30"/>
    <p:sldId id="329" r:id="rId31"/>
    <p:sldId id="313" r:id="rId32"/>
    <p:sldId id="314" r:id="rId33"/>
    <p:sldId id="315" r:id="rId34"/>
    <p:sldId id="316" r:id="rId35"/>
    <p:sldId id="328" r:id="rId36"/>
    <p:sldId id="317" r:id="rId37"/>
    <p:sldId id="318" r:id="rId38"/>
    <p:sldId id="319" r:id="rId39"/>
    <p:sldId id="320" r:id="rId40"/>
    <p:sldId id="321" r:id="rId41"/>
    <p:sldId id="322" r:id="rId42"/>
    <p:sldId id="323" r:id="rId43"/>
    <p:sldId id="324" r:id="rId44"/>
    <p:sldId id="325" r:id="rId45"/>
    <p:sldId id="326" r:id="rId46"/>
    <p:sldId id="327" r:id="rId47"/>
  </p:sldIdLst>
  <p:sldSz cx="20104100" cy="11309350"/>
  <p:notesSz cx="20104100" cy="113093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1FBBC7-20C8-4C73-8296-E8A56DC3AF06}" v="8" dt="2021-06-22T20:08:12.592"/>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48" d="100"/>
          <a:sy n="48" d="100"/>
        </p:scale>
        <p:origin x="144" y="3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esca Pietrobon" userId="2407be66-ff1c-4564-8ca1-e6a63d978b90" providerId="ADAL" clId="{241FBBC7-20C8-4C73-8296-E8A56DC3AF06}"/>
    <pc:docChg chg="custSel modSld">
      <pc:chgData name="Francesca Pietrobon" userId="2407be66-ff1c-4564-8ca1-e6a63d978b90" providerId="ADAL" clId="{241FBBC7-20C8-4C73-8296-E8A56DC3AF06}" dt="2021-06-22T20:13:44.142" v="32" actId="1076"/>
      <pc:docMkLst>
        <pc:docMk/>
      </pc:docMkLst>
      <pc:sldChg chg="modSp mod">
        <pc:chgData name="Francesca Pietrobon" userId="2407be66-ff1c-4564-8ca1-e6a63d978b90" providerId="ADAL" clId="{241FBBC7-20C8-4C73-8296-E8A56DC3AF06}" dt="2021-06-22T19:52:39.986" v="6" actId="114"/>
        <pc:sldMkLst>
          <pc:docMk/>
          <pc:sldMk cId="3028491924" sldId="317"/>
        </pc:sldMkLst>
        <pc:spChg chg="mod">
          <ac:chgData name="Francesca Pietrobon" userId="2407be66-ff1c-4564-8ca1-e6a63d978b90" providerId="ADAL" clId="{241FBBC7-20C8-4C73-8296-E8A56DC3AF06}" dt="2021-06-22T19:52:39.986" v="6" actId="114"/>
          <ac:spMkLst>
            <pc:docMk/>
            <pc:sldMk cId="3028491924" sldId="317"/>
            <ac:spMk id="3" creationId="{12581611-8601-40AC-B549-378F9DDD420B}"/>
          </ac:spMkLst>
        </pc:spChg>
      </pc:sldChg>
      <pc:sldChg chg="addSp delSp modSp mod">
        <pc:chgData name="Francesca Pietrobon" userId="2407be66-ff1c-4564-8ca1-e6a63d978b90" providerId="ADAL" clId="{241FBBC7-20C8-4C73-8296-E8A56DC3AF06}" dt="2021-06-22T20:13:44.142" v="32" actId="1076"/>
        <pc:sldMkLst>
          <pc:docMk/>
          <pc:sldMk cId="1497022021" sldId="318"/>
        </pc:sldMkLst>
        <pc:picChg chg="add mod">
          <ac:chgData name="Francesca Pietrobon" userId="2407be66-ff1c-4564-8ca1-e6a63d978b90" providerId="ADAL" clId="{241FBBC7-20C8-4C73-8296-E8A56DC3AF06}" dt="2021-06-22T20:09:16.669" v="30" actId="1076"/>
          <ac:picMkLst>
            <pc:docMk/>
            <pc:sldMk cId="1497022021" sldId="318"/>
            <ac:picMk id="4" creationId="{72A89AF6-3FDA-4F0E-9650-F18BAB48B9F5}"/>
          </ac:picMkLst>
        </pc:picChg>
        <pc:picChg chg="del">
          <ac:chgData name="Francesca Pietrobon" userId="2407be66-ff1c-4564-8ca1-e6a63d978b90" providerId="ADAL" clId="{241FBBC7-20C8-4C73-8296-E8A56DC3AF06}" dt="2021-06-22T20:07:53.282" v="23" actId="478"/>
          <ac:picMkLst>
            <pc:docMk/>
            <pc:sldMk cId="1497022021" sldId="318"/>
            <ac:picMk id="5" creationId="{B45FF52C-CFCD-416C-813A-200F142C9DCA}"/>
          </ac:picMkLst>
        </pc:picChg>
        <pc:picChg chg="del">
          <ac:chgData name="Francesca Pietrobon" userId="2407be66-ff1c-4564-8ca1-e6a63d978b90" providerId="ADAL" clId="{241FBBC7-20C8-4C73-8296-E8A56DC3AF06}" dt="2021-06-22T20:08:22.312" v="27" actId="478"/>
          <ac:picMkLst>
            <pc:docMk/>
            <pc:sldMk cId="1497022021" sldId="318"/>
            <ac:picMk id="7" creationId="{254FBD24-ED03-45FC-8398-ADC1E028A94A}"/>
          </ac:picMkLst>
        </pc:picChg>
        <pc:picChg chg="add mod">
          <ac:chgData name="Francesca Pietrobon" userId="2407be66-ff1c-4564-8ca1-e6a63d978b90" providerId="ADAL" clId="{241FBBC7-20C8-4C73-8296-E8A56DC3AF06}" dt="2021-06-22T20:13:44.142" v="32" actId="1076"/>
          <ac:picMkLst>
            <pc:docMk/>
            <pc:sldMk cId="1497022021" sldId="318"/>
            <ac:picMk id="9" creationId="{23327F9E-38BD-4CA5-B40A-FB19E5C2567C}"/>
          </ac:picMkLst>
        </pc:picChg>
      </pc:sldChg>
      <pc:sldChg chg="addSp delSp modSp mod">
        <pc:chgData name="Francesca Pietrobon" userId="2407be66-ff1c-4564-8ca1-e6a63d978b90" providerId="ADAL" clId="{241FBBC7-20C8-4C73-8296-E8A56DC3AF06}" dt="2021-06-22T20:13:27.388" v="31" actId="1076"/>
        <pc:sldMkLst>
          <pc:docMk/>
          <pc:sldMk cId="1296094960" sldId="319"/>
        </pc:sldMkLst>
        <pc:picChg chg="add mod">
          <ac:chgData name="Francesca Pietrobon" userId="2407be66-ff1c-4564-8ca1-e6a63d978b90" providerId="ADAL" clId="{241FBBC7-20C8-4C73-8296-E8A56DC3AF06}" dt="2021-06-22T19:55:56.345" v="13" actId="1076"/>
          <ac:picMkLst>
            <pc:docMk/>
            <pc:sldMk cId="1296094960" sldId="319"/>
            <ac:picMk id="4" creationId="{4C829482-D060-4E56-BA8A-D79AF0901AE9}"/>
          </ac:picMkLst>
        </pc:picChg>
        <pc:picChg chg="del">
          <ac:chgData name="Francesca Pietrobon" userId="2407be66-ff1c-4564-8ca1-e6a63d978b90" providerId="ADAL" clId="{241FBBC7-20C8-4C73-8296-E8A56DC3AF06}" dt="2021-06-22T19:55:51.325" v="12" actId="478"/>
          <ac:picMkLst>
            <pc:docMk/>
            <pc:sldMk cId="1296094960" sldId="319"/>
            <ac:picMk id="5" creationId="{B45FF52C-CFCD-416C-813A-200F142C9DCA}"/>
          </ac:picMkLst>
        </pc:picChg>
        <pc:picChg chg="del">
          <ac:chgData name="Francesca Pietrobon" userId="2407be66-ff1c-4564-8ca1-e6a63d978b90" providerId="ADAL" clId="{241FBBC7-20C8-4C73-8296-E8A56DC3AF06}" dt="2021-06-22T19:56:20.217" v="18" actId="478"/>
          <ac:picMkLst>
            <pc:docMk/>
            <pc:sldMk cId="1296094960" sldId="319"/>
            <ac:picMk id="7" creationId="{254FBD24-ED03-45FC-8398-ADC1E028A94A}"/>
          </ac:picMkLst>
        </pc:picChg>
        <pc:picChg chg="add mod">
          <ac:chgData name="Francesca Pietrobon" userId="2407be66-ff1c-4564-8ca1-e6a63d978b90" providerId="ADAL" clId="{241FBBC7-20C8-4C73-8296-E8A56DC3AF06}" dt="2021-06-22T20:13:27.388" v="31" actId="1076"/>
          <ac:picMkLst>
            <pc:docMk/>
            <pc:sldMk cId="1296094960" sldId="319"/>
            <ac:picMk id="9" creationId="{7F4A2839-7F3B-46B5-ACF8-20DB11244DDC}"/>
          </ac:picMkLst>
        </pc:picChg>
      </pc:sldChg>
    </pc:docChg>
  </pc:docChgLst>
</pc:chgInfo>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70.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604207" y="175775"/>
            <a:ext cx="14895684"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6/28/2021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6/28/2021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6/28/2021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6/28/2021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6/28/2021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185839" y="175775"/>
            <a:ext cx="9732420"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a:xfrm>
            <a:off x="880224" y="3364067"/>
            <a:ext cx="18343651" cy="4807584"/>
          </a:xfrm>
          <a:prstGeom prst="rect">
            <a:avLst/>
          </a:prstGeom>
        </p:spPr>
        <p:txBody>
          <a:bodyPr wrap="square" lIns="0" tIns="0" rIns="0" bIns="0">
            <a:spAutoFit/>
          </a:bodyPr>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6/28/2021</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png"/><Relationship Id="rId1" Type="http://schemas.openxmlformats.org/officeDocument/2006/relationships/slideLayout" Target="../slideLayouts/slideLayout4.xml"/><Relationship Id="rId5" Type="http://schemas.microsoft.com/office/2007/relationships/hdphoto" Target="../media/hdphoto3.wdp"/><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70.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63301" y="4366587"/>
            <a:ext cx="11777498" cy="1255472"/>
          </a:xfrm>
          <a:prstGeom prst="rect">
            <a:avLst/>
          </a:prstGeom>
        </p:spPr>
        <p:txBody>
          <a:bodyPr vert="horz" wrap="square" lIns="0" tIns="16510" rIns="0" bIns="0" rtlCol="0">
            <a:spAutoFit/>
          </a:bodyPr>
          <a:lstStyle/>
          <a:p>
            <a:pPr marL="12700">
              <a:lnSpc>
                <a:spcPct val="100000"/>
              </a:lnSpc>
              <a:spcBef>
                <a:spcPts val="130"/>
              </a:spcBef>
            </a:pPr>
            <a:r>
              <a:rPr lang="en-GB" sz="8050" spc="-140" dirty="0"/>
              <a:t>Data Intelligence Applications</a:t>
            </a:r>
            <a:endParaRPr sz="8050" dirty="0"/>
          </a:p>
        </p:txBody>
      </p:sp>
      <p:sp>
        <p:nvSpPr>
          <p:cNvPr id="3" name="object 3"/>
          <p:cNvSpPr txBox="1"/>
          <p:nvPr/>
        </p:nvSpPr>
        <p:spPr>
          <a:xfrm>
            <a:off x="9137650" y="10302875"/>
            <a:ext cx="10287000" cy="396904"/>
          </a:xfrm>
          <a:prstGeom prst="rect">
            <a:avLst/>
          </a:prstGeom>
        </p:spPr>
        <p:txBody>
          <a:bodyPr vert="horz" wrap="square" lIns="0" tIns="12065" rIns="0" bIns="0" rtlCol="0">
            <a:spAutoFit/>
          </a:bodyPr>
          <a:lstStyle/>
          <a:p>
            <a:pPr marL="12700">
              <a:lnSpc>
                <a:spcPct val="100000"/>
              </a:lnSpc>
              <a:spcBef>
                <a:spcPts val="95"/>
              </a:spcBef>
            </a:pPr>
            <a:r>
              <a:rPr lang="en-GB" sz="2500" i="1" spc="-20" dirty="0">
                <a:latin typeface="Gill Sans MT"/>
                <a:cs typeface="Gill Sans MT"/>
              </a:rPr>
              <a:t>Group:  Letizia Brambilla, Francesca </a:t>
            </a:r>
            <a:r>
              <a:rPr lang="en-GB" sz="2500" i="1" spc="-20" dirty="0" err="1">
                <a:latin typeface="Gill Sans MT"/>
                <a:cs typeface="Gill Sans MT"/>
              </a:rPr>
              <a:t>Pietrobon</a:t>
            </a:r>
            <a:r>
              <a:rPr lang="en-GB" sz="2500" i="1" spc="-20" dirty="0">
                <a:latin typeface="Gill Sans MT"/>
                <a:cs typeface="Gill Sans MT"/>
              </a:rPr>
              <a:t>, Diego Savoia, Francesco Emanuele </a:t>
            </a:r>
            <a:r>
              <a:rPr lang="en-GB" sz="2500" i="1" spc="-20" dirty="0" err="1">
                <a:latin typeface="Gill Sans MT"/>
                <a:cs typeface="Gill Sans MT"/>
              </a:rPr>
              <a:t>Stradi</a:t>
            </a:r>
            <a:r>
              <a:rPr lang="en-GB" sz="2500" i="1" spc="-20" dirty="0">
                <a:latin typeface="Gill Sans MT"/>
                <a:cs typeface="Gill Sans MT"/>
              </a:rPr>
              <a:t> </a:t>
            </a:r>
            <a:endParaRPr sz="2500" dirty="0">
              <a:latin typeface="Gill Sans MT"/>
              <a:cs typeface="Gill Sans MT"/>
            </a:endParaRPr>
          </a:p>
        </p:txBody>
      </p:sp>
      <p:sp>
        <p:nvSpPr>
          <p:cNvPr id="4" name="object 2">
            <a:extLst>
              <a:ext uri="{FF2B5EF4-FFF2-40B4-BE49-F238E27FC236}">
                <a16:creationId xmlns:a16="http://schemas.microsoft.com/office/drawing/2014/main" id="{D82CD0CB-F7DA-4A67-8CAF-09CB3A75A172}"/>
              </a:ext>
            </a:extLst>
          </p:cNvPr>
          <p:cNvSpPr txBox="1">
            <a:spLocks/>
          </p:cNvSpPr>
          <p:nvPr/>
        </p:nvSpPr>
        <p:spPr>
          <a:xfrm>
            <a:off x="5632450" y="5654675"/>
            <a:ext cx="8839200" cy="632224"/>
          </a:xfrm>
          <a:prstGeom prst="rect">
            <a:avLst/>
          </a:prstGeom>
        </p:spPr>
        <p:txBody>
          <a:bodyPr vert="horz" wrap="square" lIns="0" tIns="16510" rIns="0" bIns="0" rtlCol="0">
            <a:spAutoFit/>
          </a:bodyPr>
          <a:lstStyle>
            <a:lvl1pPr>
              <a:defRPr sz="6900" b="0" i="0">
                <a:solidFill>
                  <a:srgbClr val="3317B4"/>
                </a:solidFill>
                <a:latin typeface="Gill Sans MT"/>
                <a:ea typeface="+mj-ea"/>
                <a:cs typeface="Gill Sans MT"/>
              </a:defRPr>
            </a:lvl1pPr>
          </a:lstStyle>
          <a:p>
            <a:pPr marL="12700">
              <a:spcBef>
                <a:spcPts val="130"/>
              </a:spcBef>
            </a:pPr>
            <a:r>
              <a:rPr lang="en-GB" sz="4000" kern="0" spc="-140" dirty="0"/>
              <a:t>Pricing and Matching project – A.Y. 2020/2021</a:t>
            </a:r>
            <a:endParaRPr lang="en-GB" sz="4000" kern="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5951868" y="549275"/>
            <a:ext cx="8200364" cy="1143000"/>
          </a:xfrm>
        </p:spPr>
        <p:txBody>
          <a:bodyPr/>
          <a:lstStyle/>
          <a:p>
            <a:r>
              <a:rPr lang="en-GB" dirty="0"/>
              <a:t>Step 1: Linear Program</a:t>
            </a:r>
          </a:p>
        </p:txBody>
      </p:sp>
      <p:pic>
        <p:nvPicPr>
          <p:cNvPr id="5" name="Picture 4">
            <a:extLst>
              <a:ext uri="{FF2B5EF4-FFF2-40B4-BE49-F238E27FC236}">
                <a16:creationId xmlns:a16="http://schemas.microsoft.com/office/drawing/2014/main" id="{FB55850D-232F-4DD9-B4B9-7A9CA0575B6A}"/>
              </a:ext>
            </a:extLst>
          </p:cNvPr>
          <p:cNvPicPr>
            <a:picLocks noChangeAspect="1"/>
          </p:cNvPicPr>
          <p:nvPr/>
        </p:nvPicPr>
        <p:blipFill>
          <a:blip r:embed="rId2"/>
          <a:stretch>
            <a:fillRect/>
          </a:stretch>
        </p:blipFill>
        <p:spPr>
          <a:xfrm>
            <a:off x="3783153" y="2606675"/>
            <a:ext cx="12537794" cy="7236019"/>
          </a:xfrm>
          <a:prstGeom prst="rect">
            <a:avLst/>
          </a:prstGeom>
        </p:spPr>
      </p:pic>
    </p:spTree>
    <p:extLst>
      <p:ext uri="{BB962C8B-B14F-4D97-AF65-F5344CB8AC3E}">
        <p14:creationId xmlns:p14="http://schemas.microsoft.com/office/powerpoint/2010/main" val="228894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369653" y="625475"/>
            <a:ext cx="5364791" cy="1061829"/>
          </a:xfrm>
        </p:spPr>
        <p:txBody>
          <a:bodyPr/>
          <a:lstStyle/>
          <a:p>
            <a:r>
              <a:rPr lang="en-GB" dirty="0"/>
              <a:t>Step 1: Results</a:t>
            </a:r>
          </a:p>
        </p:txBody>
      </p:sp>
      <p:pic>
        <p:nvPicPr>
          <p:cNvPr id="9" name="Picture 8">
            <a:extLst>
              <a:ext uri="{FF2B5EF4-FFF2-40B4-BE49-F238E27FC236}">
                <a16:creationId xmlns:a16="http://schemas.microsoft.com/office/drawing/2014/main" id="{0D0EE961-0B97-498F-AB62-4C5B0857D8AF}"/>
              </a:ext>
            </a:extLst>
          </p:cNvPr>
          <p:cNvPicPr>
            <a:picLocks noChangeAspect="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a:stretch/>
        </p:blipFill>
        <p:spPr>
          <a:xfrm>
            <a:off x="11136352" y="3140075"/>
            <a:ext cx="7198100" cy="5582618"/>
          </a:xfrm>
          <a:prstGeom prst="rect">
            <a:avLst/>
          </a:prstGeom>
        </p:spPr>
      </p:pic>
      <p:pic>
        <p:nvPicPr>
          <p:cNvPr id="11" name="Picture 10">
            <a:extLst>
              <a:ext uri="{FF2B5EF4-FFF2-40B4-BE49-F238E27FC236}">
                <a16:creationId xmlns:a16="http://schemas.microsoft.com/office/drawing/2014/main" id="{C58F4E51-616E-4FA0-8154-ECE929D1FB83}"/>
              </a:ext>
            </a:extLst>
          </p:cNvPr>
          <p:cNvPicPr>
            <a:picLocks noChangeAspect="1"/>
          </p:cNvPicPr>
          <p:nvPr/>
        </p:nvPicPr>
        <p:blipFill>
          <a:blip r:embed="rId4">
            <a:duotone>
              <a:prstClr val="black"/>
              <a:schemeClr val="tx2">
                <a:tint val="45000"/>
                <a:satMod val="400000"/>
              </a:scheme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rcRect/>
          <a:stretch/>
        </p:blipFill>
        <p:spPr>
          <a:xfrm>
            <a:off x="1766700" y="3140075"/>
            <a:ext cx="7198100" cy="5582618"/>
          </a:xfrm>
          <a:prstGeom prst="rect">
            <a:avLst/>
          </a:prstGeom>
        </p:spPr>
      </p:pic>
    </p:spTree>
    <p:extLst>
      <p:ext uri="{BB962C8B-B14F-4D97-AF65-F5344CB8AC3E}">
        <p14:creationId xmlns:p14="http://schemas.microsoft.com/office/powerpoint/2010/main" val="3744809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90600" y="625475"/>
            <a:ext cx="7322899" cy="1143000"/>
          </a:xfrm>
        </p:spPr>
        <p:txBody>
          <a:bodyPr/>
          <a:lstStyle/>
          <a:p>
            <a:r>
              <a:rPr lang="en-GB" dirty="0"/>
              <a:t>Step 2: General idea</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5905143"/>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For each round:</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Update the estimation of the conversion rates, optimal prices, and daily customers.</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Solve the linear program.</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Normalize the resulting matrix of the matching.</a:t>
            </a:r>
          </a:p>
          <a:p>
            <a:pPr marL="800100" lvl="1"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Assign promos to the customers of the next day using the previously computed normalized matrix.</a:t>
            </a:r>
          </a:p>
        </p:txBody>
      </p:sp>
    </p:spTree>
    <p:extLst>
      <p:ext uri="{BB962C8B-B14F-4D97-AF65-F5344CB8AC3E}">
        <p14:creationId xmlns:p14="http://schemas.microsoft.com/office/powerpoint/2010/main" val="3639631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52500" y="701675"/>
            <a:ext cx="7399099" cy="990600"/>
          </a:xfrm>
        </p:spPr>
        <p:txBody>
          <a:bodyPr/>
          <a:lstStyle/>
          <a:p>
            <a:r>
              <a:rPr lang="en-GB" dirty="0"/>
              <a:t>Step 2: Environment</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841617"/>
          </a:xfrm>
          <a:prstGeom prst="rect">
            <a:avLst/>
          </a:prstGeom>
          <a:noFill/>
        </p:spPr>
        <p:txBody>
          <a:bodyPr wrap="square" rtlCol="0">
            <a:spAutoFit/>
          </a:bodyPr>
          <a:lstStyle/>
          <a:p>
            <a:pPr marL="228600"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For each customer:</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 new customer of a specific class arrives.</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first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first item.</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Assignment of a promo to the customer using a discrete distribution according to the weights of the matching.</a:t>
            </a:r>
          </a:p>
          <a:p>
            <a:pPr marL="1714500" lvl="3" indent="-342900" algn="just">
              <a:lnSpc>
                <a:spcPct val="107000"/>
              </a:lnSpc>
              <a:spcAft>
                <a:spcPts val="800"/>
              </a:spcAft>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second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second item.</a:t>
            </a:r>
          </a:p>
          <a:p>
            <a:pPr lvl="1"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Computation of the daily conversion rates for both the items and the daily revenue.</a:t>
            </a:r>
          </a:p>
        </p:txBody>
      </p:sp>
    </p:spTree>
    <p:extLst>
      <p:ext uri="{BB962C8B-B14F-4D97-AF65-F5344CB8AC3E}">
        <p14:creationId xmlns:p14="http://schemas.microsoft.com/office/powerpoint/2010/main" val="853171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828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742950" lvl="1" indent="-285750" algn="just">
              <a:lnSpc>
                <a:spcPct val="107000"/>
              </a:lnSpc>
              <a:spcAft>
                <a:spcPts val="800"/>
              </a:spcAft>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and the known optimal parameters received as inputs.</a:t>
            </a:r>
          </a:p>
        </p:txBody>
      </p:sp>
    </p:spTree>
    <p:extLst>
      <p:ext uri="{BB962C8B-B14F-4D97-AF65-F5344CB8AC3E}">
        <p14:creationId xmlns:p14="http://schemas.microsoft.com/office/powerpoint/2010/main" val="2595310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Beta distribution: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and the known optimal parameters received as inputs.</a:t>
            </a:r>
          </a:p>
        </p:txBody>
      </p:sp>
    </p:spTree>
    <p:extLst>
      <p:ext uri="{BB962C8B-B14F-4D97-AF65-F5344CB8AC3E}">
        <p14:creationId xmlns:p14="http://schemas.microsoft.com/office/powerpoint/2010/main" val="913809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155993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525192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146547"/>
          </a:xfrm>
        </p:spPr>
        <p:txBody>
          <a:bodyPr/>
          <a:lstStyle/>
          <a:p>
            <a:r>
              <a:rPr lang="en-GB" dirty="0"/>
              <a:t>Step 3: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10031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2123658"/>
          </a:xfrm>
        </p:spPr>
        <p:txBody>
          <a:bodyPr/>
          <a:lstStyle/>
          <a:p>
            <a:r>
              <a:rPr lang="en-GB" dirty="0"/>
              <a:t>Step 3: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89157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605F-8C18-42AD-B150-21C56E472FDE}"/>
              </a:ext>
            </a:extLst>
          </p:cNvPr>
          <p:cNvSpPr>
            <a:spLocks noGrp="1"/>
          </p:cNvSpPr>
          <p:nvPr>
            <p:ph type="title"/>
          </p:nvPr>
        </p:nvSpPr>
        <p:spPr>
          <a:xfrm>
            <a:off x="7290476" y="389572"/>
            <a:ext cx="5552011" cy="1081405"/>
          </a:xfrm>
        </p:spPr>
        <p:txBody>
          <a:bodyPr/>
          <a:lstStyle/>
          <a:p>
            <a:r>
              <a:rPr lang="en-GB" dirty="0"/>
              <a:t>Scenario: Items</a:t>
            </a:r>
          </a:p>
        </p:txBody>
      </p:sp>
      <p:pic>
        <p:nvPicPr>
          <p:cNvPr id="1026" name="Picture 2" descr="Apple Watch PNG Image - PurePNG | Free transparent CC0 PNG Image Library">
            <a:extLst>
              <a:ext uri="{FF2B5EF4-FFF2-40B4-BE49-F238E27FC236}">
                <a16:creationId xmlns:a16="http://schemas.microsoft.com/office/drawing/2014/main" id="{C4AFE04E-DA03-4E11-99C2-0135E1A306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26" t="19286" r="22399" b="16653"/>
          <a:stretch/>
        </p:blipFill>
        <p:spPr bwMode="auto">
          <a:xfrm>
            <a:off x="2234144" y="2873374"/>
            <a:ext cx="5029200" cy="55626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0585A320-4207-47DA-BA2F-072A0D76F7B2}"/>
              </a:ext>
            </a:extLst>
          </p:cNvPr>
          <p:cNvSpPr txBox="1">
            <a:spLocks/>
          </p:cNvSpPr>
          <p:nvPr/>
        </p:nvSpPr>
        <p:spPr>
          <a:xfrm>
            <a:off x="2051050" y="8995640"/>
            <a:ext cx="5552011"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Apple Watch (€300)</a:t>
            </a:r>
          </a:p>
        </p:txBody>
      </p:sp>
      <p:sp>
        <p:nvSpPr>
          <p:cNvPr id="6" name="Title 1">
            <a:extLst>
              <a:ext uri="{FF2B5EF4-FFF2-40B4-BE49-F238E27FC236}">
                <a16:creationId xmlns:a16="http://schemas.microsoft.com/office/drawing/2014/main" id="{A86E9483-1572-4D83-93A4-EFB8AE87E2C3}"/>
              </a:ext>
            </a:extLst>
          </p:cNvPr>
          <p:cNvSpPr txBox="1">
            <a:spLocks/>
          </p:cNvSpPr>
          <p:nvPr/>
        </p:nvSpPr>
        <p:spPr>
          <a:xfrm>
            <a:off x="10433050" y="8995640"/>
            <a:ext cx="7620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Personalized wristband (€50)</a:t>
            </a:r>
          </a:p>
        </p:txBody>
      </p:sp>
      <p:pic>
        <p:nvPicPr>
          <p:cNvPr id="3074" name="Picture 2" descr="Personalized Name or Monogram Apple Watch Bands - All Sizes – Left Coast  Original">
            <a:extLst>
              <a:ext uri="{FF2B5EF4-FFF2-40B4-BE49-F238E27FC236}">
                <a16:creationId xmlns:a16="http://schemas.microsoft.com/office/drawing/2014/main" id="{DE7688E7-1ACA-462D-B072-6E367C172337}"/>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612" b="96923" l="342" r="98975">
                        <a14:foregroundMark x1="39111" y1="2418" x2="19434" y2="8938"/>
                        <a14:foregroundMark x1="19434" y1="8938" x2="6738" y2="36117"/>
                        <a14:foregroundMark x1="6738" y1="36117" x2="45361" y2="62930"/>
                        <a14:foregroundMark x1="45361" y1="62930" x2="81982" y2="72308"/>
                        <a14:foregroundMark x1="81982" y1="72308" x2="92041" y2="31355"/>
                        <a14:foregroundMark x1="92041" y1="31355" x2="67383" y2="6960"/>
                        <a14:foregroundMark x1="67383" y1="6960" x2="56152" y2="4249"/>
                        <a14:foregroundMark x1="3906" y1="17216" x2="21387" y2="9817"/>
                        <a14:foregroundMark x1="21387" y1="9817" x2="67920" y2="25788"/>
                        <a14:foregroundMark x1="67920" y1="25788" x2="91162" y2="59927"/>
                        <a14:foregroundMark x1="91162" y1="59927" x2="88818" y2="66227"/>
                        <a14:foregroundMark x1="41602" y1="6154" x2="59180" y2="1612"/>
                        <a14:foregroundMark x1="13623" y1="5641" x2="1416" y2="18168"/>
                        <a14:foregroundMark x1="1416" y1="18168" x2="2832" y2="47619"/>
                        <a14:foregroundMark x1="15576" y1="26886" x2="59912" y2="42271"/>
                        <a14:foregroundMark x1="18066" y1="5348" x2="1416" y2="5861"/>
                        <a14:foregroundMark x1="1416" y1="5861" x2="1416" y2="5861"/>
                        <a14:foregroundMark x1="70313" y1="19634" x2="85205" y2="31209"/>
                        <a14:foregroundMark x1="76611" y1="5641" x2="98340" y2="28498"/>
                        <a14:foregroundMark x1="98340" y1="28498" x2="98535" y2="28498"/>
                        <a14:foregroundMark x1="81836" y1="5055" x2="94482" y2="6593"/>
                        <a14:foregroundMark x1="94482" y1="6593" x2="95654" y2="6154"/>
                        <a14:foregroundMark x1="69971" y1="2637" x2="71924" y2="2637"/>
                        <a14:foregroundMark x1="87939" y1="13700" x2="97607" y2="16410"/>
                        <a14:foregroundMark x1="93848" y1="32821" x2="99072" y2="39267"/>
                        <a14:foregroundMark x1="66748" y1="28278" x2="63672" y2="40659"/>
                        <a14:foregroundMark x1="65283" y1="42784" x2="75342" y2="45201"/>
                        <a14:foregroundMark x1="75342" y1="45201" x2="77148" y2="46593"/>
                        <a14:foregroundMark x1="91699" y1="57070" x2="97070" y2="59194"/>
                        <a14:foregroundMark x1="64600" y1="55751" x2="75879" y2="61392"/>
                        <a14:foregroundMark x1="49854" y1="50623" x2="57959" y2="53553"/>
                        <a14:foregroundMark x1="48779" y1="53260" x2="55811" y2="56264"/>
                        <a14:foregroundMark x1="5518" y1="42784" x2="33887" y2="59194"/>
                        <a14:foregroundMark x1="7129" y1="58168" x2="53076" y2="75678"/>
                        <a14:foregroundMark x1="64600" y1="71355" x2="90088" y2="80220"/>
                        <a14:foregroundMark x1="94189" y1="81319" x2="97607" y2="82418"/>
                        <a14:foregroundMark x1="76807" y1="86154" x2="92969" y2="92601"/>
                        <a14:foregroundMark x1="70703" y1="83443" x2="57959" y2="76996"/>
                        <a14:foregroundMark x1="57959" y1="76996" x2="57764" y2="76996"/>
                        <a14:foregroundMark x1="61523" y1="55165" x2="73193" y2="66520"/>
                        <a14:foregroundMark x1="24023" y1="34725" x2="82715" y2="59194"/>
                        <a14:foregroundMark x1="87744" y1="35238" x2="82715" y2="33626"/>
                        <a14:foregroundMark x1="83984" y1="53846" x2="80762" y2="54359"/>
                        <a14:foregroundMark x1="18457" y1="55458" x2="1221" y2="52454"/>
                        <a14:foregroundMark x1="2490" y1="60806" x2="21338" y2="66740"/>
                        <a14:foregroundMark x1="1758" y1="62198" x2="14160" y2="69451"/>
                        <a14:foregroundMark x1="342" y1="60293" x2="3369" y2="68938"/>
                        <a14:foregroundMark x1="4443" y1="68352" x2="24902" y2="76996"/>
                        <a14:foregroundMark x1="24902" y1="76996" x2="24902" y2="76996"/>
                        <a14:foregroundMark x1="27441" y1="78608" x2="44287" y2="84542"/>
                        <a14:foregroundMark x1="48047" y1="86667" x2="58105" y2="90696"/>
                        <a14:foregroundMark x1="45557" y1="85055" x2="48779" y2="86667"/>
                        <a14:foregroundMark x1="56689" y1="87766" x2="58105" y2="79927"/>
                        <a14:foregroundMark x1="74805" y1="85861" x2="94385" y2="93407"/>
                        <a14:foregroundMark x1="62793" y1="85348" x2="75879" y2="96923"/>
                        <a14:foregroundMark x1="75879" y1="96923" x2="75879" y2="96923"/>
                        <a14:foregroundMark x1="70166" y1="45714" x2="76611" y2="46813"/>
                        <a14:foregroundMark x1="76611" y1="46813" x2="76611" y2="47106"/>
                        <a14:backgroundMark x1="1025" y1="84835" x2="44824" y2="95311"/>
                        <a14:backgroundMark x1="44824" y1="91282" x2="51318" y2="99634"/>
                        <a14:backgroundMark x1="52734" y1="96117" x2="57568" y2="98022"/>
                      </a14:backgroundRemoval>
                    </a14:imgEffect>
                  </a14:imgLayer>
                </a14:imgProps>
              </a:ext>
              <a:ext uri="{28A0092B-C50C-407E-A947-70E740481C1C}">
                <a14:useLocalDpi xmlns:a14="http://schemas.microsoft.com/office/drawing/2010/main" val="0"/>
              </a:ext>
            </a:extLst>
          </a:blip>
          <a:srcRect/>
          <a:stretch>
            <a:fillRect/>
          </a:stretch>
        </p:blipFill>
        <p:spPr bwMode="auto">
          <a:xfrm>
            <a:off x="10152255" y="3082829"/>
            <a:ext cx="7717701" cy="5143690"/>
          </a:xfrm>
          <a:prstGeom prst="rect">
            <a:avLst/>
          </a:prstGeom>
          <a:solidFill>
            <a:schemeClr val="bg1"/>
          </a:solidFill>
        </p:spPr>
      </p:pic>
    </p:spTree>
    <p:extLst>
      <p:ext uri="{BB962C8B-B14F-4D97-AF65-F5344CB8AC3E}">
        <p14:creationId xmlns:p14="http://schemas.microsoft.com/office/powerpoint/2010/main" val="173218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636432"/>
          </a:xfrm>
          <a:prstGeom prst="rect">
            <a:avLst/>
          </a:prstGeom>
          <a:noFill/>
        </p:spPr>
        <p:txBody>
          <a:bodyPr wrap="square" rtlCol="0">
            <a:spAutoFit/>
          </a:bodyPr>
          <a:lstStyle/>
          <a:p>
            <a:pPr lvl="1"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1200150" lvl="2"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3630393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6636432"/>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standard Beta distribution of the Thompson Sampling Bandit related to the conversion rates of the first item.</a:t>
            </a:r>
          </a:p>
          <a:p>
            <a:pPr marL="1200150" lvl="2" indent="-285750" algn="just">
              <a:lnSpc>
                <a:spcPct val="107000"/>
              </a:lnSpc>
              <a:buFont typeface="Courier New" panose="02070309020205020404" pitchFamily="49" charset="0"/>
              <a:buChar char="o"/>
            </a:pPr>
            <a:r>
              <a:rPr lang="en-GB" sz="4000" dirty="0">
                <a:latin typeface="Gill Sans MT" panose="020B0502020104020203" pitchFamily="34" charset="0"/>
                <a:ea typeface="Calibri" panose="020F0502020204030204" pitchFamily="34" charset="0"/>
                <a:cs typeface="Times New Roman" panose="02020603050405020304" pitchFamily="18" charset="0"/>
              </a:rPr>
              <a:t> </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2447574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627299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62601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4: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7819357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4: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24117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5: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5972469"/>
          </a:xfrm>
          <a:prstGeom prst="rect">
            <a:avLst/>
          </a:prstGeom>
          <a:noFill/>
        </p:spPr>
        <p:txBody>
          <a:bodyPr wrap="square" rtlCol="0">
            <a:spAutoFit/>
          </a:bodyPr>
          <a:lstStyle/>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number of daily customers is learned as the mean of the number of daily customers arrived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first item are learned as the mean of the conversion rates of the first item observed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second item are learned as the mean of the conversion rates of the second item observed in the past.</a:t>
            </a:r>
          </a:p>
          <a:p>
            <a:pPr marL="342900" lvl="0" indent="-342900" algn="just">
              <a:lnSpc>
                <a:spcPct val="107000"/>
              </a:lnSpc>
              <a:spcAft>
                <a:spcPts val="800"/>
              </a:spcAft>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Every day, the linear program is run using the mean of daily customers and conversion rates and the optimal prices given in input.</a:t>
            </a:r>
          </a:p>
        </p:txBody>
      </p:sp>
    </p:spTree>
    <p:extLst>
      <p:ext uri="{BB962C8B-B14F-4D97-AF65-F5344CB8AC3E}">
        <p14:creationId xmlns:p14="http://schemas.microsoft.com/office/powerpoint/2010/main" val="562937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5: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6192290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598381" y="701675"/>
            <a:ext cx="12907338" cy="2123658"/>
          </a:xfrm>
        </p:spPr>
        <p:txBody>
          <a:bodyPr/>
          <a:lstStyle/>
          <a:p>
            <a:r>
              <a:rPr lang="en-GB" dirty="0"/>
              <a:t>Step 5: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483847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073603"/>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3004153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3D6E5-4C32-4D70-B181-3D71E9D37AED}"/>
              </a:ext>
            </a:extLst>
          </p:cNvPr>
          <p:cNvSpPr>
            <a:spLocks noGrp="1"/>
          </p:cNvSpPr>
          <p:nvPr>
            <p:ph type="title"/>
          </p:nvPr>
        </p:nvSpPr>
        <p:spPr>
          <a:xfrm>
            <a:off x="5158847" y="396875"/>
            <a:ext cx="9786406" cy="2123658"/>
          </a:xfrm>
        </p:spPr>
        <p:txBody>
          <a:bodyPr/>
          <a:lstStyle/>
          <a:p>
            <a:r>
              <a:rPr lang="en-GB" dirty="0"/>
              <a:t>Scenario: Customer classes</a:t>
            </a:r>
          </a:p>
        </p:txBody>
      </p:sp>
      <p:pic>
        <p:nvPicPr>
          <p:cNvPr id="4098" name="Picture 2" descr="Avatars people different ages Royalty Free Vector Image">
            <a:extLst>
              <a:ext uri="{FF2B5EF4-FFF2-40B4-BE49-F238E27FC236}">
                <a16:creationId xmlns:a16="http://schemas.microsoft.com/office/drawing/2014/main" id="{116B5F49-4C74-40DC-99A1-B533B423511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785" t="67778" r="36835" b="8518"/>
          <a:stretch/>
        </p:blipFill>
        <p:spPr bwMode="auto">
          <a:xfrm>
            <a:off x="10839452" y="2699861"/>
            <a:ext cx="2438401" cy="260096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Avatars people different ages Royalty Free Vector Image">
            <a:extLst>
              <a:ext uri="{FF2B5EF4-FFF2-40B4-BE49-F238E27FC236}">
                <a16:creationId xmlns:a16="http://schemas.microsoft.com/office/drawing/2014/main" id="{71C3790D-9781-4978-9703-B7B2E4D843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215" t="47037" r="2405" b="31481"/>
          <a:stretch/>
        </p:blipFill>
        <p:spPr bwMode="auto">
          <a:xfrm>
            <a:off x="10839451" y="7046399"/>
            <a:ext cx="2438401" cy="235712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Avatars people different ages Royalty Free Vector Image">
            <a:extLst>
              <a:ext uri="{FF2B5EF4-FFF2-40B4-BE49-F238E27FC236}">
                <a16:creationId xmlns:a16="http://schemas.microsoft.com/office/drawing/2014/main" id="{4E8532BF-B556-40E0-A9BB-67B5E16B6F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9620" t="24445" r="2405" b="53333"/>
          <a:stretch/>
        </p:blipFill>
        <p:spPr bwMode="auto">
          <a:xfrm>
            <a:off x="1974850" y="2759075"/>
            <a:ext cx="2286001" cy="248253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Avatars people different ages Royalty Free Vector Image">
            <a:extLst>
              <a:ext uri="{FF2B5EF4-FFF2-40B4-BE49-F238E27FC236}">
                <a16:creationId xmlns:a16="http://schemas.microsoft.com/office/drawing/2014/main" id="{C7B41DCD-D6C1-45FE-8E27-D604EB876F2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05" t="47037" r="71266" b="31481"/>
          <a:stretch/>
        </p:blipFill>
        <p:spPr bwMode="auto">
          <a:xfrm>
            <a:off x="1974850" y="6950075"/>
            <a:ext cx="2286001" cy="254976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46B11A45-A255-4311-9CC7-F26C3CF89F0B}"/>
              </a:ext>
            </a:extLst>
          </p:cNvPr>
          <p:cNvSpPr txBox="1">
            <a:spLocks/>
          </p:cNvSpPr>
          <p:nvPr/>
        </p:nvSpPr>
        <p:spPr>
          <a:xfrm>
            <a:off x="5099050" y="3461732"/>
            <a:ext cx="3301425"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1: females up to 35 years old</a:t>
            </a:r>
          </a:p>
        </p:txBody>
      </p:sp>
      <p:sp>
        <p:nvSpPr>
          <p:cNvPr id="8" name="Title 1">
            <a:extLst>
              <a:ext uri="{FF2B5EF4-FFF2-40B4-BE49-F238E27FC236}">
                <a16:creationId xmlns:a16="http://schemas.microsoft.com/office/drawing/2014/main" id="{F597DC77-133D-44A8-A553-6DB3BE4302C9}"/>
              </a:ext>
            </a:extLst>
          </p:cNvPr>
          <p:cNvSpPr txBox="1">
            <a:spLocks/>
          </p:cNvSpPr>
          <p:nvPr/>
        </p:nvSpPr>
        <p:spPr>
          <a:xfrm>
            <a:off x="14116052" y="3461732"/>
            <a:ext cx="31242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2: males up to 35 years old</a:t>
            </a:r>
          </a:p>
        </p:txBody>
      </p:sp>
      <p:sp>
        <p:nvSpPr>
          <p:cNvPr id="9" name="Title 1">
            <a:extLst>
              <a:ext uri="{FF2B5EF4-FFF2-40B4-BE49-F238E27FC236}">
                <a16:creationId xmlns:a16="http://schemas.microsoft.com/office/drawing/2014/main" id="{82E01DFD-505D-414C-B1E1-84A45BBB4BEF}"/>
              </a:ext>
            </a:extLst>
          </p:cNvPr>
          <p:cNvSpPr txBox="1">
            <a:spLocks/>
          </p:cNvSpPr>
          <p:nvPr/>
        </p:nvSpPr>
        <p:spPr>
          <a:xfrm>
            <a:off x="5099050"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3: females</a:t>
            </a:r>
          </a:p>
          <a:p>
            <a:r>
              <a:rPr lang="en-GB" sz="3500" kern="0" dirty="0">
                <a:solidFill>
                  <a:schemeClr val="tx1"/>
                </a:solidFill>
              </a:rPr>
              <a:t>older than 35 years old</a:t>
            </a:r>
          </a:p>
        </p:txBody>
      </p:sp>
      <p:sp>
        <p:nvSpPr>
          <p:cNvPr id="10" name="Title 1">
            <a:extLst>
              <a:ext uri="{FF2B5EF4-FFF2-40B4-BE49-F238E27FC236}">
                <a16:creationId xmlns:a16="http://schemas.microsoft.com/office/drawing/2014/main" id="{9C02D1A7-4123-4208-8085-616557E88F27}"/>
              </a:ext>
            </a:extLst>
          </p:cNvPr>
          <p:cNvSpPr txBox="1">
            <a:spLocks/>
          </p:cNvSpPr>
          <p:nvPr/>
        </p:nvSpPr>
        <p:spPr>
          <a:xfrm>
            <a:off x="14116052"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4: males</a:t>
            </a:r>
          </a:p>
          <a:p>
            <a:r>
              <a:rPr lang="en-GB" sz="3500" kern="0" dirty="0">
                <a:solidFill>
                  <a:schemeClr val="tx1"/>
                </a:solidFill>
              </a:rPr>
              <a:t>older than 35 years old</a:t>
            </a:r>
          </a:p>
        </p:txBody>
      </p:sp>
    </p:spTree>
    <p:extLst>
      <p:ext uri="{BB962C8B-B14F-4D97-AF65-F5344CB8AC3E}">
        <p14:creationId xmlns:p14="http://schemas.microsoft.com/office/powerpoint/2010/main" val="151859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953716"/>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7017648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5419215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2378628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6: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655131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6: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9210568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002712" y="701675"/>
            <a:ext cx="12098676" cy="1219200"/>
          </a:xfrm>
        </p:spPr>
        <p:txBody>
          <a:bodyPr/>
          <a:lstStyle/>
          <a:p>
            <a:r>
              <a:rPr lang="en-GB" dirty="0"/>
              <a:t>Non-Stationary Conversion Rates</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50" y="2759075"/>
            <a:ext cx="16764000" cy="6172395"/>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Phases:</a:t>
            </a:r>
          </a:p>
          <a:p>
            <a:pPr algn="just">
              <a:lnSpc>
                <a:spcPct val="107000"/>
              </a:lnSpc>
              <a:spcAft>
                <a:spcPts val="800"/>
              </a:spcAft>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have just been released on the market.</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Standard market situation (using the same conversion rates of the stationary steps).</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are becoming obsolete (i.e. a newer model has been released).</a:t>
            </a:r>
          </a:p>
        </p:txBody>
      </p:sp>
    </p:spTree>
    <p:extLst>
      <p:ext uri="{BB962C8B-B14F-4D97-AF65-F5344CB8AC3E}">
        <p14:creationId xmlns:p14="http://schemas.microsoft.com/office/powerpoint/2010/main" val="30412374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7: Model</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752507"/>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SW-TS: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latin typeface="Gill Sans MT" panose="020B0502020104020203" pitchFamily="34" charset="0"/>
                    <a:cs typeface="Times New Roman" panose="02020603050405020304" pitchFamily="18" charset="0"/>
                  </a:rPr>
                  <a:t> </a:t>
                </a:r>
                <a:r>
                  <a:rPr lang="en-US" sz="3500" dirty="0">
                    <a:latin typeface="Gill Sans MT" panose="020B0502020104020203" pitchFamily="34" charset="0"/>
                    <a:cs typeface="Times New Roman" panose="02020603050405020304" pitchFamily="18" charset="0"/>
                  </a:rPr>
                  <a:t>Sliding window data structures, updating the parameters of the Beta distributions considering only the last </a:t>
                </a:r>
                <a14:m>
                  <m:oMath xmlns:m="http://schemas.openxmlformats.org/officeDocument/2006/math">
                    <m:r>
                      <a:rPr lang="en-US" sz="3500" i="1" smtClean="0">
                        <a:latin typeface="Cambria Math" panose="02040503050406030204" pitchFamily="18" charset="0"/>
                        <a:ea typeface="Cambria Math" panose="02040503050406030204" pitchFamily="18" charset="0"/>
                        <a:cs typeface="Times New Roman" panose="02020603050405020304" pitchFamily="18" charset="0"/>
                      </a:rPr>
                      <m:t>𝜏</m:t>
                    </m:r>
                    <m:r>
                      <a:rPr lang="it-IT" sz="3500" b="0" i="1" smtClean="0">
                        <a:latin typeface="Cambria Math" panose="02040503050406030204" pitchFamily="18" charset="0"/>
                        <a:ea typeface="Cambria Math" panose="02040503050406030204" pitchFamily="18" charset="0"/>
                        <a:cs typeface="Times New Roman" panose="02020603050405020304" pitchFamily="18" charset="0"/>
                      </a:rPr>
                      <m:t> </m:t>
                    </m:r>
                  </m:oMath>
                </a14:m>
                <a:r>
                  <a:rPr lang="en-US" sz="3500" dirty="0">
                    <a:latin typeface="Gill Sans MT" panose="020B0502020104020203" pitchFamily="34" charset="0"/>
                    <a:cs typeface="Times New Roman" panose="02020603050405020304" pitchFamily="18" charset="0"/>
                  </a:rPr>
                  <a:t>(length of the sliding window) rounds for each time </a:t>
                </a:r>
                <a:r>
                  <a:rPr lang="en-US" sz="3500" i="1" dirty="0">
                    <a:latin typeface="Gill Sans MT" panose="020B0502020104020203" pitchFamily="34" charset="0"/>
                    <a:cs typeface="Times New Roman" panose="02020603050405020304" pitchFamily="18" charset="0"/>
                  </a:rPr>
                  <a:t>t</a:t>
                </a:r>
                <a:r>
                  <a:rPr lang="en-US" sz="3500" dirty="0">
                    <a:latin typeface="Gill Sans MT" panose="020B0502020104020203" pitchFamily="34" charset="0"/>
                    <a:cs typeface="Times New Roman" panose="02020603050405020304" pitchFamily="18" charset="0"/>
                  </a:rPr>
                  <a:t>.</a:t>
                </a:r>
                <a:endParaRPr lang="en-GB" sz="3500" i="1" dirty="0">
                  <a:latin typeface="Gill Sans MT" panose="020B0502020104020203" pitchFamily="34" charset="0"/>
                  <a:cs typeface="Times New Roman" panose="02020603050405020304" pitchFamily="18" charset="0"/>
                </a:endParaRPr>
              </a:p>
            </p:txBody>
          </p:sp>
        </mc:Choice>
        <mc:Fallback xmlns="">
          <p:sp>
            <p:nvSpPr>
              <p:cNvPr id="3" name="TextBox 2">
                <a:extLst>
                  <a:ext uri="{FF2B5EF4-FFF2-40B4-BE49-F238E27FC236}">
                    <a16:creationId xmlns:a16="http://schemas.microsoft.com/office/drawing/2014/main" id="{12581611-8601-40AC-B549-378F9DDD420B}"/>
                  </a:ext>
                </a:extLst>
              </p:cNvPr>
              <p:cNvSpPr txBox="1">
                <a:spLocks noRot="1" noChangeAspect="1" noMove="1" noResize="1" noEditPoints="1" noAdjustHandles="1" noChangeArrowheads="1" noChangeShapeType="1" noTextEdit="1"/>
              </p:cNvSpPr>
              <p:nvPr/>
            </p:nvSpPr>
            <p:spPr>
              <a:xfrm>
                <a:off x="1670049" y="2835275"/>
                <a:ext cx="16764000" cy="7752507"/>
              </a:xfrm>
              <a:prstGeom prst="rect">
                <a:avLst/>
              </a:prstGeom>
              <a:blipFill>
                <a:blip r:embed="rId2"/>
                <a:stretch>
                  <a:fillRect l="-1091" t="-1179" r="-1055" b="-1965"/>
                </a:stretch>
              </a:blipFill>
            </p:spPr>
            <p:txBody>
              <a:bodyPr/>
              <a:lstStyle/>
              <a:p>
                <a:r>
                  <a:rPr lang="en-GB">
                    <a:noFill/>
                  </a:rPr>
                  <a:t> </a:t>
                </a:r>
              </a:p>
            </p:txBody>
          </p:sp>
        </mc:Fallback>
      </mc:AlternateContent>
    </p:spTree>
    <p:extLst>
      <p:ext uri="{BB962C8B-B14F-4D97-AF65-F5344CB8AC3E}">
        <p14:creationId xmlns:p14="http://schemas.microsoft.com/office/powerpoint/2010/main" val="30284919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sp>
        <p:nvSpPr>
          <p:cNvPr id="8" name="TextBox 7">
            <a:extLst>
              <a:ext uri="{FF2B5EF4-FFF2-40B4-BE49-F238E27FC236}">
                <a16:creationId xmlns:a16="http://schemas.microsoft.com/office/drawing/2014/main" id="{8DBB1F67-EE4C-49AE-B43B-F196DD90CE06}"/>
              </a:ext>
            </a:extLst>
          </p:cNvPr>
          <p:cNvSpPr txBox="1"/>
          <p:nvPr/>
        </p:nvSpPr>
        <p:spPr>
          <a:xfrm>
            <a:off x="6718297" y="9533814"/>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pic>
        <p:nvPicPr>
          <p:cNvPr id="4" name="Immagine 3">
            <a:extLst>
              <a:ext uri="{FF2B5EF4-FFF2-40B4-BE49-F238E27FC236}">
                <a16:creationId xmlns:a16="http://schemas.microsoft.com/office/drawing/2014/main" id="{72A89AF6-3FDA-4F0E-9650-F18BAB48B9F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1200" y="2259239"/>
            <a:ext cx="9070848" cy="6803136"/>
          </a:xfrm>
          <a:prstGeom prst="rect">
            <a:avLst/>
          </a:prstGeom>
        </p:spPr>
      </p:pic>
      <p:pic>
        <p:nvPicPr>
          <p:cNvPr id="9" name="Immagine 8">
            <a:extLst>
              <a:ext uri="{FF2B5EF4-FFF2-40B4-BE49-F238E27FC236}">
                <a16:creationId xmlns:a16="http://schemas.microsoft.com/office/drawing/2014/main" id="{23327F9E-38BD-4CA5-B40A-FB19E5C2567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52049" y="2259239"/>
            <a:ext cx="9070848" cy="6803136"/>
          </a:xfrm>
          <a:prstGeom prst="rect">
            <a:avLst/>
          </a:prstGeom>
        </p:spPr>
      </p:pic>
    </p:spTree>
    <p:extLst>
      <p:ext uri="{BB962C8B-B14F-4D97-AF65-F5344CB8AC3E}">
        <p14:creationId xmlns:p14="http://schemas.microsoft.com/office/powerpoint/2010/main" val="14970220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pic>
        <p:nvPicPr>
          <p:cNvPr id="4" name="Immagine 3">
            <a:extLst>
              <a:ext uri="{FF2B5EF4-FFF2-40B4-BE49-F238E27FC236}">
                <a16:creationId xmlns:a16="http://schemas.microsoft.com/office/drawing/2014/main" id="{4C829482-D060-4E56-BA8A-D79AF0901AE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1200" y="2259239"/>
            <a:ext cx="9070848" cy="6803136"/>
          </a:xfrm>
          <a:prstGeom prst="rect">
            <a:avLst/>
          </a:prstGeom>
        </p:spPr>
      </p:pic>
      <p:pic>
        <p:nvPicPr>
          <p:cNvPr id="9" name="Immagine 8">
            <a:extLst>
              <a:ext uri="{FF2B5EF4-FFF2-40B4-BE49-F238E27FC236}">
                <a16:creationId xmlns:a16="http://schemas.microsoft.com/office/drawing/2014/main" id="{7F4A2839-7F3B-46B5-ACF8-20DB11244DD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52049" y="2259239"/>
            <a:ext cx="9070848" cy="6803136"/>
          </a:xfrm>
          <a:prstGeom prst="rect">
            <a:avLst/>
          </a:prstGeom>
        </p:spPr>
      </p:pic>
    </p:spTree>
    <p:extLst>
      <p:ext uri="{BB962C8B-B14F-4D97-AF65-F5344CB8AC3E}">
        <p14:creationId xmlns:p14="http://schemas.microsoft.com/office/powerpoint/2010/main" val="12960949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7: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6" name="TextBox 5">
            <a:extLst>
              <a:ext uri="{FF2B5EF4-FFF2-40B4-BE49-F238E27FC236}">
                <a16:creationId xmlns:a16="http://schemas.microsoft.com/office/drawing/2014/main" id="{5BC69E31-4A1A-4276-BB0D-DCD02AA28CD0}"/>
              </a:ext>
            </a:extLst>
          </p:cNvPr>
          <p:cNvSpPr txBox="1"/>
          <p:nvPr/>
        </p:nvSpPr>
        <p:spPr>
          <a:xfrm>
            <a:off x="7099301" y="9464675"/>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spTree>
    <p:extLst>
      <p:ext uri="{BB962C8B-B14F-4D97-AF65-F5344CB8AC3E}">
        <p14:creationId xmlns:p14="http://schemas.microsoft.com/office/powerpoint/2010/main" val="184096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5EDD7-2852-422B-8AB1-318C37A9953A}"/>
              </a:ext>
            </a:extLst>
          </p:cNvPr>
          <p:cNvSpPr>
            <a:spLocks noGrp="1"/>
          </p:cNvSpPr>
          <p:nvPr>
            <p:ph type="title"/>
          </p:nvPr>
        </p:nvSpPr>
        <p:spPr>
          <a:xfrm>
            <a:off x="6856944" y="549275"/>
            <a:ext cx="6390211" cy="1081405"/>
          </a:xfrm>
        </p:spPr>
        <p:txBody>
          <a:bodyPr/>
          <a:lstStyle/>
          <a:p>
            <a:r>
              <a:rPr lang="en-GB" dirty="0"/>
              <a:t>Scenario: Promos</a:t>
            </a:r>
          </a:p>
        </p:txBody>
      </p:sp>
      <p:sp>
        <p:nvSpPr>
          <p:cNvPr id="3" name="Rectangle: Rounded Corners 2">
            <a:extLst>
              <a:ext uri="{FF2B5EF4-FFF2-40B4-BE49-F238E27FC236}">
                <a16:creationId xmlns:a16="http://schemas.microsoft.com/office/drawing/2014/main" id="{540B31BE-F071-4A99-8716-91D24847B6AE}"/>
              </a:ext>
            </a:extLst>
          </p:cNvPr>
          <p:cNvSpPr/>
          <p:nvPr/>
        </p:nvSpPr>
        <p:spPr>
          <a:xfrm>
            <a:off x="2127250" y="2842577"/>
            <a:ext cx="6248400" cy="2514600"/>
          </a:xfrm>
          <a:prstGeom prst="roundRect">
            <a:avLst/>
          </a:prstGeom>
          <a:solidFill>
            <a:schemeClr val="accent1">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Rounded Corners 3">
            <a:extLst>
              <a:ext uri="{FF2B5EF4-FFF2-40B4-BE49-F238E27FC236}">
                <a16:creationId xmlns:a16="http://schemas.microsoft.com/office/drawing/2014/main" id="{4F83C3CC-3871-46EC-8A12-14DA46D04C2B}"/>
              </a:ext>
            </a:extLst>
          </p:cNvPr>
          <p:cNvSpPr/>
          <p:nvPr/>
        </p:nvSpPr>
        <p:spPr>
          <a:xfrm>
            <a:off x="11728452" y="2842577"/>
            <a:ext cx="6248400" cy="2514600"/>
          </a:xfrm>
          <a:prstGeom prst="roundRect">
            <a:avLst/>
          </a:prstGeom>
          <a:solidFill>
            <a:schemeClr val="accent2">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E397F5BA-5CAC-443B-8D68-21D683EB012E}"/>
              </a:ext>
            </a:extLst>
          </p:cNvPr>
          <p:cNvSpPr/>
          <p:nvPr/>
        </p:nvSpPr>
        <p:spPr>
          <a:xfrm>
            <a:off x="2127248" y="6797675"/>
            <a:ext cx="6248400" cy="2514600"/>
          </a:xfrm>
          <a:prstGeom prst="roundRect">
            <a:avLst/>
          </a:prstGeom>
          <a:solidFill>
            <a:schemeClr val="accent4">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Rounded Corners 5">
            <a:extLst>
              <a:ext uri="{FF2B5EF4-FFF2-40B4-BE49-F238E27FC236}">
                <a16:creationId xmlns:a16="http://schemas.microsoft.com/office/drawing/2014/main" id="{908331C9-7FD6-448C-B23C-31B24BFC9FE0}"/>
              </a:ext>
            </a:extLst>
          </p:cNvPr>
          <p:cNvSpPr/>
          <p:nvPr/>
        </p:nvSpPr>
        <p:spPr>
          <a:xfrm>
            <a:off x="11880850" y="6797675"/>
            <a:ext cx="6248400" cy="2514600"/>
          </a:xfrm>
          <a:prstGeom prst="roundRect">
            <a:avLst/>
          </a:prstGeom>
          <a:solidFill>
            <a:schemeClr val="accent6">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CA02BFC8-4815-4C6C-957B-7331C7A2C7DA}"/>
              </a:ext>
            </a:extLst>
          </p:cNvPr>
          <p:cNvSpPr txBox="1">
            <a:spLocks/>
          </p:cNvSpPr>
          <p:nvPr/>
        </p:nvSpPr>
        <p:spPr>
          <a:xfrm>
            <a:off x="3860797"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P0</a:t>
            </a:r>
          </a:p>
          <a:p>
            <a:pPr algn="ctr"/>
            <a:r>
              <a:rPr lang="en-GB" sz="4000" kern="0" dirty="0">
                <a:solidFill>
                  <a:schemeClr val="bg1"/>
                </a:solidFill>
              </a:rPr>
              <a:t>No discount</a:t>
            </a:r>
          </a:p>
        </p:txBody>
      </p:sp>
      <p:sp>
        <p:nvSpPr>
          <p:cNvPr id="8" name="Title 1">
            <a:extLst>
              <a:ext uri="{FF2B5EF4-FFF2-40B4-BE49-F238E27FC236}">
                <a16:creationId xmlns:a16="http://schemas.microsoft.com/office/drawing/2014/main" id="{3C59FE47-1FAC-45C4-AB2A-F8912C1C29B9}"/>
              </a:ext>
            </a:extLst>
          </p:cNvPr>
          <p:cNvSpPr txBox="1">
            <a:spLocks/>
          </p:cNvSpPr>
          <p:nvPr/>
        </p:nvSpPr>
        <p:spPr>
          <a:xfrm>
            <a:off x="13462001"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P1</a:t>
            </a:r>
          </a:p>
          <a:p>
            <a:pPr algn="ctr"/>
            <a:r>
              <a:rPr lang="en-GB" sz="4000" kern="0" dirty="0">
                <a:solidFill>
                  <a:schemeClr val="bg1"/>
                </a:solidFill>
              </a:rPr>
              <a:t>10% discount</a:t>
            </a:r>
          </a:p>
        </p:txBody>
      </p:sp>
      <p:sp>
        <p:nvSpPr>
          <p:cNvPr id="9" name="Title 1">
            <a:extLst>
              <a:ext uri="{FF2B5EF4-FFF2-40B4-BE49-F238E27FC236}">
                <a16:creationId xmlns:a16="http://schemas.microsoft.com/office/drawing/2014/main" id="{DF89434A-5B0F-4ECE-B2C3-2CCCEDC83AC7}"/>
              </a:ext>
            </a:extLst>
          </p:cNvPr>
          <p:cNvSpPr txBox="1">
            <a:spLocks/>
          </p:cNvSpPr>
          <p:nvPr/>
        </p:nvSpPr>
        <p:spPr>
          <a:xfrm>
            <a:off x="3860797"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P2</a:t>
            </a:r>
          </a:p>
          <a:p>
            <a:pPr algn="ctr"/>
            <a:r>
              <a:rPr lang="en-GB" sz="4000" kern="0" dirty="0">
                <a:solidFill>
                  <a:schemeClr val="bg1"/>
                </a:solidFill>
              </a:rPr>
              <a:t>20% discount</a:t>
            </a:r>
          </a:p>
        </p:txBody>
      </p:sp>
      <p:sp>
        <p:nvSpPr>
          <p:cNvPr id="10" name="Title 1">
            <a:extLst>
              <a:ext uri="{FF2B5EF4-FFF2-40B4-BE49-F238E27FC236}">
                <a16:creationId xmlns:a16="http://schemas.microsoft.com/office/drawing/2014/main" id="{FA0FF5B2-BED8-4D2B-BD66-609FADF0A106}"/>
              </a:ext>
            </a:extLst>
          </p:cNvPr>
          <p:cNvSpPr txBox="1">
            <a:spLocks/>
          </p:cNvSpPr>
          <p:nvPr/>
        </p:nvSpPr>
        <p:spPr>
          <a:xfrm>
            <a:off x="13614399"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P3</a:t>
            </a:r>
          </a:p>
          <a:p>
            <a:pPr algn="ctr"/>
            <a:r>
              <a:rPr lang="en-GB" sz="4000" kern="0" dirty="0">
                <a:solidFill>
                  <a:schemeClr val="bg1"/>
                </a:solidFill>
              </a:rPr>
              <a:t>50% discount</a:t>
            </a:r>
          </a:p>
        </p:txBody>
      </p:sp>
    </p:spTree>
    <p:extLst>
      <p:ext uri="{BB962C8B-B14F-4D97-AF65-F5344CB8AC3E}">
        <p14:creationId xmlns:p14="http://schemas.microsoft.com/office/powerpoint/2010/main" val="9861012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7: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917220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8: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411838"/>
            <a:ext cx="16764000" cy="8226226"/>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UCB1-CUMSUM: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Change detection data structures to understand when the phases changes, using a cumulative sum approach.</a:t>
            </a:r>
          </a:p>
        </p:txBody>
      </p:sp>
    </p:spTree>
    <p:extLst>
      <p:ext uri="{BB962C8B-B14F-4D97-AF65-F5344CB8AC3E}">
        <p14:creationId xmlns:p14="http://schemas.microsoft.com/office/powerpoint/2010/main" val="15327918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6" name="TextBox 5">
            <a:extLst>
              <a:ext uri="{FF2B5EF4-FFF2-40B4-BE49-F238E27FC236}">
                <a16:creationId xmlns:a16="http://schemas.microsoft.com/office/drawing/2014/main" id="{8F85BA8B-410C-49C2-A723-1BBC1A7B16A3}"/>
              </a:ext>
            </a:extLst>
          </p:cNvPr>
          <p:cNvSpPr txBox="1"/>
          <p:nvPr/>
        </p:nvSpPr>
        <p:spPr>
          <a:xfrm>
            <a:off x="6718299" y="9555371"/>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spTree>
    <p:extLst>
      <p:ext uri="{BB962C8B-B14F-4D97-AF65-F5344CB8AC3E}">
        <p14:creationId xmlns:p14="http://schemas.microsoft.com/office/powerpoint/2010/main" val="22401457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142877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8: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6" name="TextBox 5">
            <a:extLst>
              <a:ext uri="{FF2B5EF4-FFF2-40B4-BE49-F238E27FC236}">
                <a16:creationId xmlns:a16="http://schemas.microsoft.com/office/drawing/2014/main" id="{D43B3BE5-BFFE-4EA4-9B10-16AD0037AA78}"/>
              </a:ext>
            </a:extLst>
          </p:cNvPr>
          <p:cNvSpPr txBox="1"/>
          <p:nvPr/>
        </p:nvSpPr>
        <p:spPr>
          <a:xfrm>
            <a:off x="6718297" y="9533814"/>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spTree>
    <p:extLst>
      <p:ext uri="{BB962C8B-B14F-4D97-AF65-F5344CB8AC3E}">
        <p14:creationId xmlns:p14="http://schemas.microsoft.com/office/powerpoint/2010/main" val="19248171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8: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10731308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050712" y="2301875"/>
            <a:ext cx="6002676" cy="1524000"/>
          </a:xfrm>
        </p:spPr>
        <p:txBody>
          <a:bodyPr/>
          <a:lstStyle/>
          <a:p>
            <a:r>
              <a:rPr lang="en-GB" sz="10000" dirty="0"/>
              <a:t>Thank You!</a:t>
            </a:r>
          </a:p>
        </p:txBody>
      </p:sp>
      <p:pic>
        <p:nvPicPr>
          <p:cNvPr id="8194" name="Picture 2" descr="Comparing Multi-Armed Bandit Algorithms on Marketing Use Cases | by Elaine  Zhang | Towards Data Science">
            <a:extLst>
              <a:ext uri="{FF2B5EF4-FFF2-40B4-BE49-F238E27FC236}">
                <a16:creationId xmlns:a16="http://schemas.microsoft.com/office/drawing/2014/main" id="{74393600-7D7F-4EC5-BF0A-A70E3A06F2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94225" y="4130675"/>
            <a:ext cx="10915650" cy="574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165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6781-ABCB-49F3-8959-3163C9F9261A}"/>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0EF6EB71-3C32-4FCE-98FE-597EBC0470B5}"/>
              </a:ext>
            </a:extLst>
          </p:cNvPr>
          <p:cNvPicPr>
            <a:picLocks noChangeAspect="1"/>
          </p:cNvPicPr>
          <p:nvPr/>
        </p:nvPicPr>
        <p:blipFill>
          <a:blip r:embed="rId2"/>
          <a:stretch>
            <a:fillRect/>
          </a:stretch>
        </p:blipFill>
        <p:spPr>
          <a:xfrm>
            <a:off x="1670050" y="1997075"/>
            <a:ext cx="7035833" cy="8458200"/>
          </a:xfrm>
          <a:prstGeom prst="rect">
            <a:avLst/>
          </a:prstGeom>
        </p:spPr>
      </p:pic>
      <p:pic>
        <p:nvPicPr>
          <p:cNvPr id="6" name="Picture 5">
            <a:extLst>
              <a:ext uri="{FF2B5EF4-FFF2-40B4-BE49-F238E27FC236}">
                <a16:creationId xmlns:a16="http://schemas.microsoft.com/office/drawing/2014/main" id="{D3A4748D-3949-4910-9143-AE07302801D8}"/>
              </a:ext>
            </a:extLst>
          </p:cNvPr>
          <p:cNvPicPr>
            <a:picLocks noChangeAspect="1"/>
          </p:cNvPicPr>
          <p:nvPr/>
        </p:nvPicPr>
        <p:blipFill rotWithShape="1">
          <a:blip r:embed="rId3"/>
          <a:srcRect t="28800" b="10400"/>
          <a:stretch/>
        </p:blipFill>
        <p:spPr>
          <a:xfrm>
            <a:off x="10737850" y="2628084"/>
            <a:ext cx="7168816" cy="1676400"/>
          </a:xfrm>
          <a:prstGeom prst="rect">
            <a:avLst/>
          </a:prstGeom>
        </p:spPr>
      </p:pic>
      <p:pic>
        <p:nvPicPr>
          <p:cNvPr id="8" name="Picture 7">
            <a:extLst>
              <a:ext uri="{FF2B5EF4-FFF2-40B4-BE49-F238E27FC236}">
                <a16:creationId xmlns:a16="http://schemas.microsoft.com/office/drawing/2014/main" id="{BC4448E4-1F15-4DE0-94D0-F4D057338778}"/>
              </a:ext>
            </a:extLst>
          </p:cNvPr>
          <p:cNvPicPr>
            <a:picLocks noChangeAspect="1"/>
          </p:cNvPicPr>
          <p:nvPr/>
        </p:nvPicPr>
        <p:blipFill rotWithShape="1">
          <a:blip r:embed="rId4"/>
          <a:srcRect t="29283" b="10160"/>
          <a:stretch/>
        </p:blipFill>
        <p:spPr>
          <a:xfrm>
            <a:off x="10737850" y="5387975"/>
            <a:ext cx="7168816" cy="1676400"/>
          </a:xfrm>
          <a:prstGeom prst="rect">
            <a:avLst/>
          </a:prstGeom>
        </p:spPr>
      </p:pic>
      <p:pic>
        <p:nvPicPr>
          <p:cNvPr id="10" name="Picture 9">
            <a:extLst>
              <a:ext uri="{FF2B5EF4-FFF2-40B4-BE49-F238E27FC236}">
                <a16:creationId xmlns:a16="http://schemas.microsoft.com/office/drawing/2014/main" id="{4E8D07F8-DB48-4FFB-B08E-69AA5D3886F0}"/>
              </a:ext>
            </a:extLst>
          </p:cNvPr>
          <p:cNvPicPr>
            <a:picLocks noChangeAspect="1"/>
          </p:cNvPicPr>
          <p:nvPr/>
        </p:nvPicPr>
        <p:blipFill rotWithShape="1">
          <a:blip r:embed="rId5"/>
          <a:srcRect t="26400" b="9600"/>
          <a:stretch/>
        </p:blipFill>
        <p:spPr>
          <a:xfrm>
            <a:off x="10738757" y="8147866"/>
            <a:ext cx="7168817" cy="1772815"/>
          </a:xfrm>
          <a:prstGeom prst="rect">
            <a:avLst/>
          </a:prstGeom>
        </p:spPr>
      </p:pic>
    </p:spTree>
    <p:extLst>
      <p:ext uri="{BB962C8B-B14F-4D97-AF65-F5344CB8AC3E}">
        <p14:creationId xmlns:p14="http://schemas.microsoft.com/office/powerpoint/2010/main" val="24521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9CEF4118-3D76-4406-B64C-DAF8317B18DB}"/>
              </a:ext>
            </a:extLst>
          </p:cNvPr>
          <p:cNvPicPr>
            <a:picLocks noChangeAspect="1"/>
          </p:cNvPicPr>
          <p:nvPr/>
        </p:nvPicPr>
        <p:blipFill>
          <a:blip r:embed="rId2"/>
          <a:stretch>
            <a:fillRect/>
          </a:stretch>
        </p:blipFill>
        <p:spPr>
          <a:xfrm>
            <a:off x="1322386" y="2530475"/>
            <a:ext cx="17459325" cy="6638925"/>
          </a:xfrm>
          <a:prstGeom prst="rect">
            <a:avLst/>
          </a:prstGeom>
        </p:spPr>
      </p:pic>
    </p:spTree>
    <p:extLst>
      <p:ext uri="{BB962C8B-B14F-4D97-AF65-F5344CB8AC3E}">
        <p14:creationId xmlns:p14="http://schemas.microsoft.com/office/powerpoint/2010/main" val="1965733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sp>
        <p:nvSpPr>
          <p:cNvPr id="3" name="Arrow: Right 2">
            <a:extLst>
              <a:ext uri="{FF2B5EF4-FFF2-40B4-BE49-F238E27FC236}">
                <a16:creationId xmlns:a16="http://schemas.microsoft.com/office/drawing/2014/main" id="{052BDD1A-5648-4925-84CA-A338D5E25465}"/>
              </a:ext>
            </a:extLst>
          </p:cNvPr>
          <p:cNvSpPr/>
          <p:nvPr/>
        </p:nvSpPr>
        <p:spPr>
          <a:xfrm>
            <a:off x="2127250" y="2644774"/>
            <a:ext cx="5029200" cy="2157046"/>
          </a:xfrm>
          <a:prstGeom prst="rightArrow">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Arrow: Right 4">
            <a:extLst>
              <a:ext uri="{FF2B5EF4-FFF2-40B4-BE49-F238E27FC236}">
                <a16:creationId xmlns:a16="http://schemas.microsoft.com/office/drawing/2014/main" id="{CADF1524-8BFE-4012-A689-497CEE61D9A0}"/>
              </a:ext>
            </a:extLst>
          </p:cNvPr>
          <p:cNvSpPr/>
          <p:nvPr/>
        </p:nvSpPr>
        <p:spPr>
          <a:xfrm>
            <a:off x="2127250" y="5292724"/>
            <a:ext cx="5029200" cy="2157046"/>
          </a:xfrm>
          <a:prstGeom prst="right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Arrow: Right 5">
            <a:extLst>
              <a:ext uri="{FF2B5EF4-FFF2-40B4-BE49-F238E27FC236}">
                <a16:creationId xmlns:a16="http://schemas.microsoft.com/office/drawing/2014/main" id="{1E88B64F-026F-4E6C-AA4F-015FBF78A4D9}"/>
              </a:ext>
            </a:extLst>
          </p:cNvPr>
          <p:cNvSpPr/>
          <p:nvPr/>
        </p:nvSpPr>
        <p:spPr>
          <a:xfrm>
            <a:off x="2127250" y="7909378"/>
            <a:ext cx="5029200" cy="2157046"/>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DEE7BDCE-0BF2-4243-960F-2793FCAA0459}"/>
              </a:ext>
            </a:extLst>
          </p:cNvPr>
          <p:cNvSpPr txBox="1">
            <a:spLocks/>
          </p:cNvSpPr>
          <p:nvPr/>
        </p:nvSpPr>
        <p:spPr>
          <a:xfrm>
            <a:off x="8909050" y="3338577"/>
            <a:ext cx="8763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first item</a:t>
            </a:r>
          </a:p>
        </p:txBody>
      </p:sp>
      <p:sp>
        <p:nvSpPr>
          <p:cNvPr id="8" name="Title 1">
            <a:extLst>
              <a:ext uri="{FF2B5EF4-FFF2-40B4-BE49-F238E27FC236}">
                <a16:creationId xmlns:a16="http://schemas.microsoft.com/office/drawing/2014/main" id="{E9001139-AE9F-4550-8A5C-59D47014481F}"/>
              </a:ext>
            </a:extLst>
          </p:cNvPr>
          <p:cNvSpPr txBox="1">
            <a:spLocks/>
          </p:cNvSpPr>
          <p:nvPr/>
        </p:nvSpPr>
        <p:spPr>
          <a:xfrm>
            <a:off x="8909050" y="5986527"/>
            <a:ext cx="9593036"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second item</a:t>
            </a:r>
          </a:p>
        </p:txBody>
      </p:sp>
      <p:sp>
        <p:nvSpPr>
          <p:cNvPr id="9" name="Title 1">
            <a:extLst>
              <a:ext uri="{FF2B5EF4-FFF2-40B4-BE49-F238E27FC236}">
                <a16:creationId xmlns:a16="http://schemas.microsoft.com/office/drawing/2014/main" id="{A44E6090-15EF-4965-84B0-7034FE3A1632}"/>
              </a:ext>
            </a:extLst>
          </p:cNvPr>
          <p:cNvSpPr txBox="1">
            <a:spLocks/>
          </p:cNvSpPr>
          <p:nvPr/>
        </p:nvSpPr>
        <p:spPr>
          <a:xfrm>
            <a:off x="8909050" y="8634477"/>
            <a:ext cx="9432472"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Average number of daily customers</a:t>
            </a:r>
          </a:p>
        </p:txBody>
      </p:sp>
    </p:spTree>
    <p:extLst>
      <p:ext uri="{BB962C8B-B14F-4D97-AF65-F5344CB8AC3E}">
        <p14:creationId xmlns:p14="http://schemas.microsoft.com/office/powerpoint/2010/main" val="4027624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8111597" y="549275"/>
            <a:ext cx="3880906" cy="1081405"/>
          </a:xfrm>
        </p:spPr>
        <p:txBody>
          <a:bodyPr/>
          <a:lstStyle/>
          <a:p>
            <a:r>
              <a:rPr lang="en-GB" dirty="0"/>
              <a:t>Disclaimer</a:t>
            </a:r>
          </a:p>
        </p:txBody>
      </p:sp>
      <p:sp>
        <p:nvSpPr>
          <p:cNvPr id="10" name="Title 1">
            <a:extLst>
              <a:ext uri="{FF2B5EF4-FFF2-40B4-BE49-F238E27FC236}">
                <a16:creationId xmlns:a16="http://schemas.microsoft.com/office/drawing/2014/main" id="{95CFA613-80D2-4FAD-A616-485EB7FF5115}"/>
              </a:ext>
            </a:extLst>
          </p:cNvPr>
          <p:cNvSpPr txBox="1">
            <a:spLocks/>
          </p:cNvSpPr>
          <p:nvPr/>
        </p:nvSpPr>
        <p:spPr>
          <a:xfrm>
            <a:off x="1631950" y="2530475"/>
            <a:ext cx="16840200" cy="6924973"/>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marL="685800" indent="-685800" algn="just">
              <a:buFont typeface="Arial" panose="020B0604020202020204" pitchFamily="34" charset="0"/>
              <a:buChar char="•"/>
            </a:pPr>
            <a:r>
              <a:rPr lang="en-GB" sz="5000" kern="0" dirty="0">
                <a:solidFill>
                  <a:schemeClr val="tx1"/>
                </a:solidFill>
              </a:rPr>
              <a:t>Promos are received by </a:t>
            </a:r>
            <a:r>
              <a:rPr lang="en-GB" sz="5000" kern="0" dirty="0">
                <a:solidFill>
                  <a:schemeClr val="tx2">
                    <a:lumMod val="60000"/>
                    <a:lumOff val="40000"/>
                  </a:schemeClr>
                </a:solidFill>
              </a:rPr>
              <a:t>all the customers that purchase the first item</a:t>
            </a:r>
            <a:r>
              <a:rPr lang="en-GB" sz="5000" kern="0" dirty="0">
                <a:solidFill>
                  <a:schemeClr val="tx1"/>
                </a:solidFill>
              </a:rPr>
              <a:t>. Giving promo P0 means that the specific customer does not receive a discount.</a:t>
            </a:r>
          </a:p>
          <a:p>
            <a:pPr marL="685800" indent="-685800">
              <a:buFont typeface="Arial" panose="020B0604020202020204" pitchFamily="34" charset="0"/>
              <a:buChar char="•"/>
            </a:pPr>
            <a:endParaRPr lang="en-GB" sz="5000" kern="0" dirty="0">
              <a:solidFill>
                <a:schemeClr val="tx1"/>
              </a:solidFill>
            </a:endParaRPr>
          </a:p>
          <a:p>
            <a:pPr marL="685800" indent="-685800" algn="just">
              <a:buFont typeface="Arial" panose="020B0604020202020204" pitchFamily="34" charset="0"/>
              <a:buChar char="•"/>
            </a:pPr>
            <a:r>
              <a:rPr lang="en-GB" sz="5000" kern="0" dirty="0">
                <a:solidFill>
                  <a:schemeClr val="tx1"/>
                </a:solidFill>
              </a:rPr>
              <a:t>In the project steps we considered vectors of candidate prices (and margins) for both the items, and related vectors of conversion rates, starting from the form data. Therefore, the </a:t>
            </a:r>
            <a:r>
              <a:rPr lang="en-GB" sz="5000" kern="0" dirty="0">
                <a:solidFill>
                  <a:schemeClr val="tx2">
                    <a:lumMod val="60000"/>
                    <a:lumOff val="40000"/>
                  </a:schemeClr>
                </a:solidFill>
              </a:rPr>
              <a:t>optimal prices found in the project steps will not be necessarily the ones proposed in the form</a:t>
            </a:r>
            <a:r>
              <a:rPr lang="en-GB" sz="5000" kern="0" dirty="0">
                <a:solidFill>
                  <a:schemeClr val="tx1"/>
                </a:solidFill>
              </a:rPr>
              <a:t>.</a:t>
            </a:r>
          </a:p>
        </p:txBody>
      </p:sp>
    </p:spTree>
    <p:extLst>
      <p:ext uri="{BB962C8B-B14F-4D97-AF65-F5344CB8AC3E}">
        <p14:creationId xmlns:p14="http://schemas.microsoft.com/office/powerpoint/2010/main" val="672119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880886" y="549275"/>
            <a:ext cx="6342327" cy="1219200"/>
          </a:xfrm>
        </p:spPr>
        <p:txBody>
          <a:bodyPr/>
          <a:lstStyle/>
          <a:p>
            <a:r>
              <a:rPr lang="en-GB" dirty="0"/>
              <a:t>Step 1: Algorithm</a:t>
            </a:r>
          </a:p>
        </p:txBody>
      </p:sp>
      <p:pic>
        <p:nvPicPr>
          <p:cNvPr id="4" name="Picture 3">
            <a:extLst>
              <a:ext uri="{FF2B5EF4-FFF2-40B4-BE49-F238E27FC236}">
                <a16:creationId xmlns:a16="http://schemas.microsoft.com/office/drawing/2014/main" id="{F024F2D4-D8FC-4B6A-8F7E-1182206BA065}"/>
              </a:ext>
            </a:extLst>
          </p:cNvPr>
          <p:cNvPicPr>
            <a:picLocks noChangeAspect="1"/>
          </p:cNvPicPr>
          <p:nvPr/>
        </p:nvPicPr>
        <p:blipFill>
          <a:blip r:embed="rId2"/>
          <a:stretch>
            <a:fillRect/>
          </a:stretch>
        </p:blipFill>
        <p:spPr>
          <a:xfrm>
            <a:off x="2205454" y="3292475"/>
            <a:ext cx="15693189" cy="4953000"/>
          </a:xfrm>
          <a:prstGeom prst="rect">
            <a:avLst/>
          </a:prstGeom>
        </p:spPr>
      </p:pic>
    </p:spTree>
    <p:extLst>
      <p:ext uri="{BB962C8B-B14F-4D97-AF65-F5344CB8AC3E}">
        <p14:creationId xmlns:p14="http://schemas.microsoft.com/office/powerpoint/2010/main" val="36466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TotalTime>
  <Words>1841</Words>
  <Application>Microsoft Office PowerPoint</Application>
  <PresentationFormat>Custom</PresentationFormat>
  <Paragraphs>160</Paragraphs>
  <Slides>46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MS UI Gothic</vt:lpstr>
      <vt:lpstr>Arial</vt:lpstr>
      <vt:lpstr>Calibri</vt:lpstr>
      <vt:lpstr>Cambria Math</vt:lpstr>
      <vt:lpstr>Courier New</vt:lpstr>
      <vt:lpstr>Gill Sans MT</vt:lpstr>
      <vt:lpstr>Symbol</vt:lpstr>
      <vt:lpstr>Office Theme</vt:lpstr>
      <vt:lpstr>Data Intelligence Applications</vt:lpstr>
      <vt:lpstr>Scenario: Items</vt:lpstr>
      <vt:lpstr>Scenario: Customer classes</vt:lpstr>
      <vt:lpstr>Scenario: Promos</vt:lpstr>
      <vt:lpstr>Google Form</vt:lpstr>
      <vt:lpstr>Google Form</vt:lpstr>
      <vt:lpstr>Google Form</vt:lpstr>
      <vt:lpstr>Disclaimer</vt:lpstr>
      <vt:lpstr>Step 1: Algorithm</vt:lpstr>
      <vt:lpstr>Step 1: Linear Program</vt:lpstr>
      <vt:lpstr>Step 1: Results</vt:lpstr>
      <vt:lpstr>Step 2: General idea</vt:lpstr>
      <vt:lpstr>Step 2: Environment</vt:lpstr>
      <vt:lpstr>Step 3: Model</vt:lpstr>
      <vt:lpstr>Step 3: Model</vt:lpstr>
      <vt:lpstr>Step 3: Results (first experiment)</vt:lpstr>
      <vt:lpstr>Step 3: Results (first experiment)</vt:lpstr>
      <vt:lpstr>Step 3: Results (second experiment)</vt:lpstr>
      <vt:lpstr>Step 3: Results (second experiment)</vt:lpstr>
      <vt:lpstr>Step 4: Model</vt:lpstr>
      <vt:lpstr>Step 4: Model</vt:lpstr>
      <vt:lpstr>Step 4: Results (first experiment)</vt:lpstr>
      <vt:lpstr>Step 4: Results (first experiment)</vt:lpstr>
      <vt:lpstr>Step 4: Results (second experiment)</vt:lpstr>
      <vt:lpstr>Step 4: Results (second experiment)</vt:lpstr>
      <vt:lpstr>Step 5: Model</vt:lpstr>
      <vt:lpstr>Step 5: Results (first experiment)</vt:lpstr>
      <vt:lpstr>Step 5: Results (second experiment)</vt:lpstr>
      <vt:lpstr>Step 6: Model</vt:lpstr>
      <vt:lpstr>Step 6: Model</vt:lpstr>
      <vt:lpstr>Step 6: Results (first experiment)</vt:lpstr>
      <vt:lpstr>Step 6: Results (first experiment)</vt:lpstr>
      <vt:lpstr>Step 6: Results (second experiment)</vt:lpstr>
      <vt:lpstr>Step 6: Results (second experiment)</vt:lpstr>
      <vt:lpstr>Non-Stationary Conversion Rates</vt:lpstr>
      <vt:lpstr>Step 7: Model</vt:lpstr>
      <vt:lpstr>Step 7: Results (first experiment)</vt:lpstr>
      <vt:lpstr>Step 7: Results (first experiment)</vt:lpstr>
      <vt:lpstr>Step 7: Results (second experiment)</vt:lpstr>
      <vt:lpstr>Step 7: Results (second experiment)</vt:lpstr>
      <vt:lpstr>Step 8: Model</vt:lpstr>
      <vt:lpstr>Step 8: Results (first experiment)</vt:lpstr>
      <vt:lpstr>Step 8: Results (first experiment)</vt:lpstr>
      <vt:lpstr>Step 8: Results (second experiment)</vt:lpstr>
      <vt:lpstr>Step 8: Results (second experiment)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Intelligence Applications</dc:title>
  <cp:lastModifiedBy>Diego Savoia</cp:lastModifiedBy>
  <cp:revision>21</cp:revision>
  <dcterms:created xsi:type="dcterms:W3CDTF">2021-06-14T19:13:54Z</dcterms:created>
  <dcterms:modified xsi:type="dcterms:W3CDTF">2021-06-28T07:20:13Z</dcterms:modified>
</cp:coreProperties>
</file>